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8"/>
  </p:notesMasterIdLst>
  <p:sldIdLst>
    <p:sldId id="256" r:id="rId3"/>
    <p:sldId id="257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C4C0BA-6B26-4B26-B8AE-8163C298FEE4}" type="datetimeFigureOut">
              <a:rPr lang="en-GB" smtClean="0"/>
              <a:t>21/05/2019</a:t>
            </a:fld>
            <a:endParaRPr lang="en-GB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340967-D807-4837-8620-E438DE173B64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0195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22206E-0AD6-BE4D-8578-2305C9EF7968}" type="slidenum">
              <a:rPr lang="es-ES_tradnl" altLang="es-ES_tradnl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s-ES_tradnl" altLang="es-ES_tradnl">
              <a:solidFill>
                <a:prstClr val="black"/>
              </a:solidFill>
            </a:endParaRPr>
          </a:p>
        </p:txBody>
      </p:sp>
      <p:sp>
        <p:nvSpPr>
          <p:cNvPr id="340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703263"/>
            <a:ext cx="4592638" cy="3443287"/>
          </a:xfrm>
          <a:ln/>
        </p:spPr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4675" y="4358055"/>
            <a:ext cx="5008652" cy="4078166"/>
          </a:xfrm>
        </p:spPr>
        <p:txBody>
          <a:bodyPr/>
          <a:lstStyle/>
          <a:p>
            <a:pPr eaLnBrk="1" hangingPunct="1">
              <a:defRPr/>
            </a:pPr>
            <a:endParaRPr lang="es-ES" altLang="es-ES_tradnl"/>
          </a:p>
        </p:txBody>
      </p:sp>
    </p:spTree>
    <p:extLst>
      <p:ext uri="{BB962C8B-B14F-4D97-AF65-F5344CB8AC3E}">
        <p14:creationId xmlns:p14="http://schemas.microsoft.com/office/powerpoint/2010/main" val="16489327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22206E-0AD6-BE4D-8578-2305C9EF7968}" type="slidenum">
              <a:rPr lang="es-ES_tradnl" altLang="es-ES_tradnl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s-ES_tradnl" altLang="es-ES_tradnl">
              <a:solidFill>
                <a:prstClr val="black"/>
              </a:solidFill>
            </a:endParaRPr>
          </a:p>
        </p:txBody>
      </p:sp>
      <p:sp>
        <p:nvSpPr>
          <p:cNvPr id="340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703263"/>
            <a:ext cx="4592638" cy="3443287"/>
          </a:xfrm>
          <a:ln/>
        </p:spPr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4675" y="4358055"/>
            <a:ext cx="5008652" cy="4078166"/>
          </a:xfrm>
        </p:spPr>
        <p:txBody>
          <a:bodyPr/>
          <a:lstStyle/>
          <a:p>
            <a:pPr eaLnBrk="1" hangingPunct="1">
              <a:defRPr/>
            </a:pPr>
            <a:endParaRPr lang="es-ES" altLang="es-ES_tradnl"/>
          </a:p>
        </p:txBody>
      </p:sp>
    </p:spTree>
    <p:extLst>
      <p:ext uri="{BB962C8B-B14F-4D97-AF65-F5344CB8AC3E}">
        <p14:creationId xmlns:p14="http://schemas.microsoft.com/office/powerpoint/2010/main" val="7531926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40DF92-1E7B-7E44-86D4-E11EB1F01022}" type="slidenum">
              <a:rPr lang="es-ES_tradnl" altLang="es-ES_tradnl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s-ES_tradnl" altLang="es-ES_trad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0368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40DF92-1E7B-7E44-86D4-E11EB1F01022}" type="slidenum">
              <a:rPr lang="es-ES_tradnl" altLang="es-ES_tradnl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s-ES_tradnl" altLang="es-ES_trad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1559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22206E-0AD6-BE4D-8578-2305C9EF7968}" type="slidenum">
              <a:rPr lang="es-ES_tradnl" altLang="es-ES_tradnl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s-ES_tradnl" altLang="es-ES_tradnl">
              <a:solidFill>
                <a:prstClr val="black"/>
              </a:solidFill>
            </a:endParaRPr>
          </a:p>
        </p:txBody>
      </p:sp>
      <p:sp>
        <p:nvSpPr>
          <p:cNvPr id="340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703263"/>
            <a:ext cx="4592638" cy="3443287"/>
          </a:xfrm>
          <a:ln/>
        </p:spPr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4675" y="4358055"/>
            <a:ext cx="5008652" cy="4078166"/>
          </a:xfrm>
        </p:spPr>
        <p:txBody>
          <a:bodyPr/>
          <a:lstStyle/>
          <a:p>
            <a:pPr eaLnBrk="1" hangingPunct="1">
              <a:defRPr/>
            </a:pPr>
            <a:endParaRPr lang="es-ES" altLang="es-ES_tradnl"/>
          </a:p>
        </p:txBody>
      </p:sp>
    </p:spTree>
    <p:extLst>
      <p:ext uri="{BB962C8B-B14F-4D97-AF65-F5344CB8AC3E}">
        <p14:creationId xmlns:p14="http://schemas.microsoft.com/office/powerpoint/2010/main" val="753192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21/05/2019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21/05/2019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21/05/2019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52112060"/>
      </p:ext>
    </p:extLst>
  </p:cSld>
  <p:clrMapOvr>
    <a:masterClrMapping/>
  </p:clrMapOvr>
  <p:transition spd="med">
    <p:cove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076211405"/>
      </p:ext>
    </p:extLst>
  </p:cSld>
  <p:clrMapOvr>
    <a:masterClrMapping/>
  </p:clrMapOvr>
  <p:transition spd="med">
    <p:cover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255287100"/>
      </p:ext>
    </p:extLst>
  </p:cSld>
  <p:clrMapOvr>
    <a:masterClrMapping/>
  </p:clrMapOvr>
  <p:transition spd="med">
    <p:cover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059334445"/>
      </p:ext>
    </p:extLst>
  </p:cSld>
  <p:clrMapOvr>
    <a:masterClrMapping/>
  </p:clrMapOvr>
  <p:transition spd="med">
    <p:cover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82380445"/>
      </p:ext>
    </p:extLst>
  </p:cSld>
  <p:clrMapOvr>
    <a:masterClrMapping/>
  </p:clrMapOvr>
  <p:transition spd="med">
    <p:cover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667260219"/>
      </p:ext>
    </p:extLst>
  </p:cSld>
  <p:clrMapOvr>
    <a:masterClrMapping/>
  </p:clrMapOvr>
  <p:transition spd="med">
    <p:cover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>
            <a:spLocks noChangeArrowheads="1"/>
          </p:cNvSpPr>
          <p:nvPr userDrawn="1"/>
        </p:nvSpPr>
        <p:spPr bwMode="auto">
          <a:xfrm>
            <a:off x="1908175" y="6229350"/>
            <a:ext cx="4103688" cy="5127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 b="1">
                <a:solidFill>
                  <a:schemeClr val="tx1"/>
                </a:solidFill>
                <a:latin typeface="Times" charset="0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_tradnl" altLang="es-ES_tradnl">
              <a:solidFill>
                <a:srgbClr val="000000"/>
              </a:solidFill>
            </a:endParaRPr>
          </a:p>
        </p:txBody>
      </p:sp>
      <p:pic>
        <p:nvPicPr>
          <p:cNvPr id="3" name="Imagen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252413"/>
            <a:ext cx="2327275" cy="125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63DF955C-B457-4FB3-8D6C-9CD27A25760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03848" y="6147753"/>
            <a:ext cx="5887600" cy="501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463131"/>
      </p:ext>
    </p:extLst>
  </p:cSld>
  <p:clrMapOvr>
    <a:masterClrMapping/>
  </p:clrMapOvr>
  <p:transition spd="med">
    <p:cover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276181890"/>
      </p:ext>
    </p:extLst>
  </p:cSld>
  <p:clrMapOvr>
    <a:masterClrMapping/>
  </p:clrMapOvr>
  <p:transition spd="med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21/05/2019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907171421"/>
      </p:ext>
    </p:extLst>
  </p:cSld>
  <p:clrMapOvr>
    <a:masterClrMapping/>
  </p:clrMapOvr>
  <p:transition spd="med">
    <p:cover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33184071"/>
      </p:ext>
    </p:extLst>
  </p:cSld>
  <p:clrMapOvr>
    <a:masterClrMapping/>
  </p:clrMapOvr>
  <p:transition spd="med">
    <p:cover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609600"/>
            <a:ext cx="1971675" cy="5567363"/>
          </a:xfrm>
        </p:spPr>
        <p:txBody>
          <a:bodyPr vert="eaVert"/>
          <a:lstStyle/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609600"/>
            <a:ext cx="5762625" cy="55673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499628520"/>
      </p:ext>
    </p:extLst>
  </p:cSld>
  <p:clrMapOvr>
    <a:masterClrMapping/>
  </p:clrMapOvr>
  <p:transition spd="med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21/05/2019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21/05/2019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21/05/2019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21/05/2019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21/05/2019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21/05/2019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21/05/2019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t>21/05/2019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ES_tradnl"/>
              <a:t>Clic para editar título</a:t>
            </a:r>
          </a:p>
        </p:txBody>
      </p:sp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1981200" y="6477000"/>
            <a:ext cx="2819400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ED4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" altLang="es-ES_tradnl" sz="1100">
                <a:solidFill>
                  <a:srgbClr val="000000"/>
                </a:solidFill>
                <a:latin typeface="Arial" charset="0"/>
              </a:rPr>
              <a:t> </a:t>
            </a:r>
            <a:fld id="{6F466569-589B-9B41-B1BA-56CE469B8454}" type="slidenum">
              <a:rPr lang="es-ES" altLang="es-ES_tradnl" sz="1100">
                <a:solidFill>
                  <a:srgbClr val="000000"/>
                </a:solidFill>
                <a:latin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r>
              <a:rPr lang="es-ES" altLang="es-ES_tradnl" sz="1100">
                <a:solidFill>
                  <a:srgbClr val="000000"/>
                </a:solidFill>
                <a:latin typeface="Arial" charset="0"/>
              </a:rPr>
              <a:t>  |  PAMPLONA, 4 DE MARZO DE 2005</a:t>
            </a:r>
            <a:endParaRPr lang="es-ES_tradnl" altLang="es-ES_tradnl" sz="11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5436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cover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1" name="Rectangle 3"/>
          <p:cNvSpPr>
            <a:spLocks noChangeArrowheads="1"/>
          </p:cNvSpPr>
          <p:nvPr/>
        </p:nvSpPr>
        <p:spPr bwMode="auto">
          <a:xfrm>
            <a:off x="233363" y="2160588"/>
            <a:ext cx="2449512" cy="609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ED4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altLang="es-ES_tradnl" sz="2200" b="1" dirty="0">
                <a:solidFill>
                  <a:srgbClr val="3B7555"/>
                </a:solidFill>
                <a:latin typeface="Arial" charset="0"/>
              </a:rPr>
              <a:t>1</a:t>
            </a:r>
            <a:r>
              <a:rPr lang="es-ES" altLang="es-ES_tradnl" sz="2200" b="1" dirty="0">
                <a:solidFill>
                  <a:srgbClr val="3B7555"/>
                </a:solidFill>
                <a:latin typeface="Arial" charset="0"/>
              </a:rPr>
              <a:t>. </a:t>
            </a:r>
            <a:r>
              <a:rPr lang="es-ES_tradnl" altLang="es-ES_tradnl" sz="2200" b="1" dirty="0" smtClean="0">
                <a:solidFill>
                  <a:srgbClr val="3B7555"/>
                </a:solidFill>
                <a:latin typeface="Arial" charset="0"/>
              </a:rPr>
              <a:t>Talleres de trabajo  </a:t>
            </a:r>
            <a:endParaRPr lang="es-ES_tradnl" altLang="es-ES_tradnl" sz="2400" b="1" dirty="0">
              <a:solidFill>
                <a:srgbClr val="3B7555"/>
              </a:solidFill>
              <a:latin typeface="Arial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80D7B06F-C17E-4457-BA96-88CBF92DD2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8758" y="1916832"/>
            <a:ext cx="6549840" cy="3327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202498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1" name="Rectangle 3"/>
          <p:cNvSpPr>
            <a:spLocks noChangeArrowheads="1"/>
          </p:cNvSpPr>
          <p:nvPr/>
        </p:nvSpPr>
        <p:spPr bwMode="auto">
          <a:xfrm>
            <a:off x="233363" y="2160588"/>
            <a:ext cx="2449512" cy="609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ED4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altLang="es-ES_tradnl" sz="2200" b="1" dirty="0">
                <a:solidFill>
                  <a:srgbClr val="3B7555"/>
                </a:solidFill>
                <a:latin typeface="Arial" charset="0"/>
              </a:rPr>
              <a:t>2</a:t>
            </a:r>
            <a:r>
              <a:rPr lang="es-ES" altLang="es-ES_tradnl" sz="2200" b="1" dirty="0" smtClean="0">
                <a:solidFill>
                  <a:srgbClr val="3B7555"/>
                </a:solidFill>
                <a:latin typeface="Arial" charset="0"/>
              </a:rPr>
              <a:t>. Mesas de trabajo</a:t>
            </a:r>
            <a:endParaRPr lang="es-ES_tradnl" altLang="es-ES_tradnl" sz="2400" b="1" dirty="0">
              <a:solidFill>
                <a:srgbClr val="3B7555"/>
              </a:solidFill>
              <a:latin typeface="Arial" charset="0"/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4776021"/>
              </p:ext>
            </p:extLst>
          </p:nvPr>
        </p:nvGraphicFramePr>
        <p:xfrm>
          <a:off x="1979712" y="1484784"/>
          <a:ext cx="6624738" cy="4256702"/>
        </p:xfrm>
        <a:graphic>
          <a:graphicData uri="http://schemas.openxmlformats.org/drawingml/2006/table">
            <a:tbl>
              <a:tblPr firstRow="1" firstCol="1" bandRow="1"/>
              <a:tblGrid>
                <a:gridCol w="1051302"/>
                <a:gridCol w="2153083"/>
                <a:gridCol w="828063"/>
                <a:gridCol w="792088"/>
                <a:gridCol w="1800202"/>
              </a:tblGrid>
              <a:tr h="2431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b="1">
                          <a:solidFill>
                            <a:srgbClr val="F3F3F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Explotación/Extracción</a:t>
                      </a:r>
                      <a:endParaRPr lang="es-E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71" marR="3817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A5A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900">
                        <a:effectLst/>
                        <a:latin typeface="Calibri"/>
                      </a:endParaRPr>
                    </a:p>
                  </a:txBody>
                  <a:tcPr marL="38171" marR="3817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900">
                        <a:effectLst/>
                        <a:latin typeface="Calibri"/>
                      </a:endParaRPr>
                    </a:p>
                  </a:txBody>
                  <a:tcPr marL="38171" marR="3817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900">
                        <a:effectLst/>
                        <a:latin typeface="Calibri"/>
                      </a:endParaRPr>
                    </a:p>
                  </a:txBody>
                  <a:tcPr marL="38171" marR="3817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900">
                        <a:effectLst/>
                        <a:latin typeface="Calibri"/>
                      </a:endParaRPr>
                    </a:p>
                  </a:txBody>
                  <a:tcPr marL="38171" marR="3817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0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b="1">
                          <a:solidFill>
                            <a:srgbClr val="F3F3F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Grupo</a:t>
                      </a:r>
                      <a:endParaRPr lang="es-E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71" marR="38171" marT="0" marB="0" anchor="b">
                    <a:lnL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A5A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b="1">
                          <a:solidFill>
                            <a:srgbClr val="F3F3F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Retos</a:t>
                      </a:r>
                      <a:endParaRPr lang="es-E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71" marR="38171" marT="0" marB="0" anchor="b">
                    <a:lnL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A5A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b="1">
                          <a:solidFill>
                            <a:srgbClr val="F3F3F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Priorización Personal</a:t>
                      </a:r>
                      <a:endParaRPr lang="es-E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71" marR="38171" marT="0" marB="0" anchor="b">
                    <a:lnL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A5A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b="1">
                          <a:solidFill>
                            <a:srgbClr val="F3F3F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Priorización Grupo</a:t>
                      </a:r>
                      <a:endParaRPr lang="es-E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71" marR="38171" marT="0" marB="0" anchor="b">
                    <a:lnL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A5A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b="1">
                          <a:solidFill>
                            <a:srgbClr val="F3F3F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Propuesta de Solución</a:t>
                      </a:r>
                      <a:endParaRPr lang="es-E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71" marR="38171" marT="0" marB="0" anchor="b">
                    <a:lnL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A5AF"/>
                    </a:solidFill>
                  </a:tcPr>
                </a:tc>
              </a:tr>
              <a:tr h="25516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s-E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71" marR="38171" marT="0" marB="0" anchor="b">
                    <a:lnL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Acceso a los recursos forestales (dispersión y rentabilidad según la localización)</a:t>
                      </a:r>
                      <a:endParaRPr lang="es-E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71" marR="38171" marT="0" marB="0" anchor="b">
                    <a:lnL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900">
                        <a:effectLst/>
                        <a:latin typeface="Calibri"/>
                      </a:endParaRPr>
                    </a:p>
                  </a:txBody>
                  <a:tcPr marL="38171" marR="38171" marT="0" marB="0" anchor="b">
                    <a:lnL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900">
                        <a:effectLst/>
                        <a:latin typeface="Calibri"/>
                      </a:endParaRPr>
                    </a:p>
                  </a:txBody>
                  <a:tcPr marL="38171" marR="38171" marT="0" marB="0" anchor="b">
                    <a:lnL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900">
                        <a:effectLst/>
                        <a:latin typeface="Calibri"/>
                      </a:endParaRPr>
                    </a:p>
                  </a:txBody>
                  <a:tcPr marL="38171" marR="38171" marT="0" marB="0" anchor="b">
                    <a:lnL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16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es-E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71" marR="38171" marT="0" marB="0" anchor="b">
                    <a:lnL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Gestión de los espacios forestales y seguridad de uso/explotación</a:t>
                      </a:r>
                      <a:endParaRPr lang="es-E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71" marR="38171" marT="0" marB="0" anchor="b">
                    <a:lnL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900">
                        <a:effectLst/>
                        <a:latin typeface="Calibri"/>
                      </a:endParaRPr>
                    </a:p>
                  </a:txBody>
                  <a:tcPr marL="38171" marR="38171" marT="0" marB="0" anchor="b">
                    <a:lnL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900">
                        <a:effectLst/>
                        <a:latin typeface="Calibri"/>
                      </a:endParaRPr>
                    </a:p>
                  </a:txBody>
                  <a:tcPr marL="38171" marR="38171" marT="0" marB="0" anchor="b">
                    <a:lnL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900">
                        <a:effectLst/>
                        <a:latin typeface="Calibri"/>
                      </a:endParaRPr>
                    </a:p>
                  </a:txBody>
                  <a:tcPr marL="38171" marR="38171" marT="0" marB="0" anchor="b">
                    <a:lnL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16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es-E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71" marR="38171" marT="0" marB="0" anchor="b">
                    <a:lnL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Estructuración de los agentes locales up y downstream</a:t>
                      </a:r>
                      <a:endParaRPr lang="es-E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71" marR="38171" marT="0" marB="0" anchor="b">
                    <a:lnL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900">
                        <a:effectLst/>
                        <a:latin typeface="Calibri"/>
                      </a:endParaRPr>
                    </a:p>
                  </a:txBody>
                  <a:tcPr marL="38171" marR="38171" marT="0" marB="0" anchor="b">
                    <a:lnL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900">
                        <a:effectLst/>
                        <a:latin typeface="Calibri"/>
                      </a:endParaRPr>
                    </a:p>
                  </a:txBody>
                  <a:tcPr marL="38171" marR="38171" marT="0" marB="0" anchor="b">
                    <a:lnL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900">
                        <a:effectLst/>
                        <a:latin typeface="Calibri"/>
                      </a:endParaRPr>
                    </a:p>
                  </a:txBody>
                  <a:tcPr marL="38171" marR="38171" marT="0" marB="0" anchor="b">
                    <a:lnL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16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es-E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71" marR="38171" marT="0" marB="0" anchor="b">
                    <a:lnL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Falta de diversificación de oportunidades de mercado</a:t>
                      </a:r>
                      <a:endParaRPr lang="es-E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71" marR="38171" marT="0" marB="0" anchor="b">
                    <a:lnL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900">
                        <a:effectLst/>
                        <a:latin typeface="Calibri"/>
                      </a:endParaRPr>
                    </a:p>
                  </a:txBody>
                  <a:tcPr marL="38171" marR="38171" marT="0" marB="0" anchor="b">
                    <a:lnL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900">
                        <a:effectLst/>
                        <a:latin typeface="Calibri"/>
                      </a:endParaRPr>
                    </a:p>
                  </a:txBody>
                  <a:tcPr marL="38171" marR="38171" marT="0" marB="0" anchor="b">
                    <a:lnL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900">
                        <a:effectLst/>
                        <a:latin typeface="Calibri"/>
                      </a:endParaRPr>
                    </a:p>
                  </a:txBody>
                  <a:tcPr marL="38171" marR="38171" marT="0" marB="0" anchor="b">
                    <a:lnL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16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es-E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71" marR="38171" marT="0" marB="0" anchor="b">
                    <a:lnL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Integrar las nuevas tecnologías en la gestión forestal y en la extracción de madera.</a:t>
                      </a:r>
                      <a:endParaRPr lang="es-E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71" marR="38171" marT="0" marB="0" anchor="b">
                    <a:lnL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900">
                        <a:effectLst/>
                        <a:latin typeface="Calibri"/>
                      </a:endParaRPr>
                    </a:p>
                  </a:txBody>
                  <a:tcPr marL="38171" marR="38171" marT="0" marB="0" anchor="b">
                    <a:lnL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900">
                        <a:effectLst/>
                        <a:latin typeface="Calibri"/>
                      </a:endParaRPr>
                    </a:p>
                  </a:txBody>
                  <a:tcPr marL="38171" marR="38171" marT="0" marB="0" anchor="b">
                    <a:lnL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900">
                        <a:effectLst/>
                        <a:latin typeface="Calibri"/>
                      </a:endParaRPr>
                    </a:p>
                  </a:txBody>
                  <a:tcPr marL="38171" marR="38171" marT="0" marB="0" anchor="b">
                    <a:lnL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16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</a:t>
                      </a:r>
                      <a:endParaRPr lang="es-E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71" marR="38171" marT="0" marB="0" anchor="b">
                    <a:lnL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Falta de conocimientos técnicos, maquinaría y profesionales</a:t>
                      </a:r>
                      <a:endParaRPr lang="es-E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71" marR="38171" marT="0" marB="0" anchor="b">
                    <a:lnL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900">
                        <a:effectLst/>
                        <a:latin typeface="Calibri"/>
                      </a:endParaRPr>
                    </a:p>
                  </a:txBody>
                  <a:tcPr marL="38171" marR="38171" marT="0" marB="0" anchor="b">
                    <a:lnL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900">
                        <a:effectLst/>
                        <a:latin typeface="Calibri"/>
                      </a:endParaRPr>
                    </a:p>
                  </a:txBody>
                  <a:tcPr marL="38171" marR="38171" marT="0" marB="0" anchor="b">
                    <a:lnL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900">
                        <a:effectLst/>
                        <a:latin typeface="Calibri"/>
                      </a:endParaRPr>
                    </a:p>
                  </a:txBody>
                  <a:tcPr marL="38171" marR="38171" marT="0" marB="0" anchor="b">
                    <a:lnL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16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</a:t>
                      </a:r>
                      <a:endParaRPr lang="es-E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71" marR="38171" marT="0" marB="0" anchor="b">
                    <a:lnL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Variabilidad de los recursos, su calidad así como su peso (húmedo/seco)</a:t>
                      </a:r>
                      <a:endParaRPr lang="es-E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71" marR="38171" marT="0" marB="0" anchor="b">
                    <a:lnL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900">
                        <a:effectLst/>
                        <a:latin typeface="Calibri"/>
                      </a:endParaRPr>
                    </a:p>
                  </a:txBody>
                  <a:tcPr marL="38171" marR="38171" marT="0" marB="0" anchor="b">
                    <a:lnL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900">
                        <a:effectLst/>
                        <a:latin typeface="Calibri"/>
                      </a:endParaRPr>
                    </a:p>
                  </a:txBody>
                  <a:tcPr marL="38171" marR="38171" marT="0" marB="0" anchor="b">
                    <a:lnL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900">
                        <a:effectLst/>
                        <a:latin typeface="Calibri"/>
                      </a:endParaRPr>
                    </a:p>
                  </a:txBody>
                  <a:tcPr marL="38171" marR="38171" marT="0" marB="0" anchor="b">
                    <a:lnL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67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</a:t>
                      </a:r>
                      <a:endParaRPr lang="es-E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71" marR="38171" marT="0" marB="0" anchor="b">
                    <a:lnL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Experimentar las propuestas en un centro de aprovechamiento/almacén logístico a nivel local</a:t>
                      </a:r>
                      <a:endParaRPr lang="es-E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71" marR="38171" marT="0" marB="0" anchor="b">
                    <a:lnL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900">
                        <a:effectLst/>
                        <a:latin typeface="Calibri"/>
                      </a:endParaRPr>
                    </a:p>
                  </a:txBody>
                  <a:tcPr marL="38171" marR="38171" marT="0" marB="0" anchor="b">
                    <a:lnL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900">
                        <a:effectLst/>
                        <a:latin typeface="Calibri"/>
                      </a:endParaRPr>
                    </a:p>
                  </a:txBody>
                  <a:tcPr marL="38171" marR="38171" marT="0" marB="0" anchor="b">
                    <a:lnL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900">
                        <a:effectLst/>
                        <a:latin typeface="Calibri"/>
                      </a:endParaRPr>
                    </a:p>
                  </a:txBody>
                  <a:tcPr marL="38171" marR="38171" marT="0" marB="0" anchor="b">
                    <a:lnL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16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</a:t>
                      </a:r>
                      <a:endParaRPr lang="es-E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71" marR="38171" marT="0" marB="0" anchor="b">
                    <a:lnL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Aumentar la superficie forestal aprovechada para biomasa forestal</a:t>
                      </a:r>
                      <a:endParaRPr lang="es-E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71" marR="38171" marT="0" marB="0" anchor="b">
                    <a:lnL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71" marR="38171" marT="0" marB="0" anchor="b">
                    <a:lnL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71" marR="38171" marT="0" marB="0" anchor="b">
                    <a:lnL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71" marR="38171" marT="0" marB="0" anchor="b">
                    <a:lnL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67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10</a:t>
                      </a:r>
                      <a:endParaRPr lang="es-E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71" marR="38171" marT="0" marB="0" anchor="b">
                    <a:lnL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La catalogación de dehesa como espacio forestal y agrícola limita su aprovechamiento (Extremadura)</a:t>
                      </a:r>
                      <a:endParaRPr lang="es-E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71" marR="38171" marT="0" marB="0" anchor="b">
                    <a:lnL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71" marR="38171" marT="0" marB="0" anchor="b">
                    <a:lnL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71" marR="38171" marT="0" marB="0" anchor="b">
                    <a:lnL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71" marR="38171" marT="0" marB="0" anchor="b">
                    <a:lnL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4779114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233363" y="2160588"/>
            <a:ext cx="2449512" cy="609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ED4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altLang="es-ES_tradnl" sz="2200" b="1" dirty="0">
                <a:solidFill>
                  <a:srgbClr val="3B7555"/>
                </a:solidFill>
                <a:latin typeface="Arial" charset="0"/>
              </a:rPr>
              <a:t>2</a:t>
            </a:r>
            <a:r>
              <a:rPr lang="es-ES" altLang="es-ES_tradnl" sz="2200" b="1" dirty="0" smtClean="0">
                <a:solidFill>
                  <a:srgbClr val="3B7555"/>
                </a:solidFill>
                <a:latin typeface="Arial" charset="0"/>
              </a:rPr>
              <a:t>. Mesas de trabajo</a:t>
            </a:r>
            <a:endParaRPr lang="es-ES_tradnl" altLang="es-ES_tradnl" sz="2400" b="1" dirty="0">
              <a:solidFill>
                <a:srgbClr val="3B7555"/>
              </a:solidFill>
              <a:latin typeface="Arial" charset="0"/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8593205"/>
              </p:ext>
            </p:extLst>
          </p:nvPr>
        </p:nvGraphicFramePr>
        <p:xfrm>
          <a:off x="2051719" y="1916833"/>
          <a:ext cx="6552729" cy="3050057"/>
        </p:xfrm>
        <a:graphic>
          <a:graphicData uri="http://schemas.openxmlformats.org/drawingml/2006/table">
            <a:tbl>
              <a:tblPr firstRow="1" firstCol="1" bandRow="1"/>
              <a:tblGrid>
                <a:gridCol w="718946"/>
                <a:gridCol w="2104328"/>
                <a:gridCol w="921143"/>
                <a:gridCol w="928728"/>
                <a:gridCol w="1879584"/>
              </a:tblGrid>
              <a:tr h="2534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b="1" dirty="0">
                          <a:solidFill>
                            <a:srgbClr val="F3F3F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Logística</a:t>
                      </a:r>
                      <a:endParaRPr lang="es-E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45" marR="3804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A5A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900">
                        <a:effectLst/>
                        <a:latin typeface="Calibri"/>
                      </a:endParaRPr>
                    </a:p>
                  </a:txBody>
                  <a:tcPr marL="38045" marR="3804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900">
                        <a:effectLst/>
                        <a:latin typeface="Calibri"/>
                      </a:endParaRPr>
                    </a:p>
                  </a:txBody>
                  <a:tcPr marL="38045" marR="3804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900">
                        <a:effectLst/>
                        <a:latin typeface="Calibri"/>
                      </a:endParaRPr>
                    </a:p>
                  </a:txBody>
                  <a:tcPr marL="38045" marR="3804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900">
                        <a:effectLst/>
                        <a:latin typeface="Calibri"/>
                      </a:endParaRPr>
                    </a:p>
                  </a:txBody>
                  <a:tcPr marL="38045" marR="3804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74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b="1">
                          <a:solidFill>
                            <a:srgbClr val="F3F3F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Grupo</a:t>
                      </a:r>
                      <a:endParaRPr lang="es-E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45" marR="38045" marT="0" marB="0" anchor="b">
                    <a:lnL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A5A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b="1" dirty="0">
                          <a:solidFill>
                            <a:srgbClr val="F3F3F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Retos</a:t>
                      </a:r>
                      <a:endParaRPr lang="es-E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45" marR="38045" marT="0" marB="0" anchor="b">
                    <a:lnL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A5A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b="1">
                          <a:solidFill>
                            <a:srgbClr val="F3F3F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Priorización Personal</a:t>
                      </a:r>
                      <a:endParaRPr lang="es-E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45" marR="38045" marT="0" marB="0" anchor="b">
                    <a:lnL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A5A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b="1">
                          <a:solidFill>
                            <a:srgbClr val="F3F3F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Priorización Grupo</a:t>
                      </a:r>
                      <a:endParaRPr lang="es-E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45" marR="38045" marT="0" marB="0" anchor="b">
                    <a:lnL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A5A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b="1">
                          <a:solidFill>
                            <a:srgbClr val="F3F3F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Propuesta de Solución</a:t>
                      </a:r>
                      <a:endParaRPr lang="es-E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45" marR="38045" marT="0" marB="0" anchor="b">
                    <a:lnL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A5AF"/>
                    </a:solidFill>
                  </a:tcPr>
                </a:tc>
              </a:tr>
              <a:tr h="51430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s-E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45" marR="38045" marT="0" marB="0" anchor="b">
                    <a:lnL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Logística insuficiente para cubrir la red. (Falta de medios de transporte, unidades locales…)</a:t>
                      </a:r>
                      <a:endParaRPr lang="es-E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45" marR="38045" marT="0" marB="0" anchor="b">
                    <a:lnL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900">
                        <a:effectLst/>
                        <a:latin typeface="Calibri"/>
                      </a:endParaRPr>
                    </a:p>
                  </a:txBody>
                  <a:tcPr marL="38045" marR="38045" marT="0" marB="0" anchor="b">
                    <a:lnL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900">
                        <a:effectLst/>
                        <a:latin typeface="Calibri"/>
                      </a:endParaRPr>
                    </a:p>
                  </a:txBody>
                  <a:tcPr marL="38045" marR="38045" marT="0" marB="0" anchor="b">
                    <a:lnL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900">
                        <a:effectLst/>
                        <a:latin typeface="Calibri"/>
                      </a:endParaRPr>
                    </a:p>
                  </a:txBody>
                  <a:tcPr marL="38045" marR="38045" marT="0" marB="0" anchor="b">
                    <a:lnL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87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es-E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45" marR="38045" marT="0" marB="0" anchor="b">
                    <a:lnL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Certificación de la calidad de la biomasa autóctona</a:t>
                      </a:r>
                      <a:endParaRPr lang="es-E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45" marR="38045" marT="0" marB="0" anchor="b">
                    <a:lnL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900">
                        <a:effectLst/>
                        <a:latin typeface="Calibri"/>
                      </a:endParaRPr>
                    </a:p>
                  </a:txBody>
                  <a:tcPr marL="38045" marR="38045" marT="0" marB="0" anchor="b">
                    <a:lnL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900">
                        <a:effectLst/>
                        <a:latin typeface="Calibri"/>
                      </a:endParaRPr>
                    </a:p>
                  </a:txBody>
                  <a:tcPr marL="38045" marR="38045" marT="0" marB="0" anchor="b">
                    <a:lnL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900" dirty="0">
                        <a:effectLst/>
                        <a:latin typeface="Calibri"/>
                      </a:endParaRPr>
                    </a:p>
                  </a:txBody>
                  <a:tcPr marL="38045" marR="38045" marT="0" marB="0" anchor="b">
                    <a:lnL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430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es-E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45" marR="38045" marT="0" marB="0" anchor="b">
                    <a:lnL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Rentabilidad del transporte bosque-empresa y servicios (almacenamiento, secado…)</a:t>
                      </a:r>
                      <a:endParaRPr lang="es-E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45" marR="38045" marT="0" marB="0" anchor="b">
                    <a:lnL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900">
                        <a:effectLst/>
                        <a:latin typeface="Calibri"/>
                      </a:endParaRPr>
                    </a:p>
                  </a:txBody>
                  <a:tcPr marL="38045" marR="38045" marT="0" marB="0" anchor="b">
                    <a:lnL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900">
                        <a:effectLst/>
                        <a:latin typeface="Calibri"/>
                      </a:endParaRPr>
                    </a:p>
                  </a:txBody>
                  <a:tcPr marL="38045" marR="38045" marT="0" marB="0" anchor="b">
                    <a:lnL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900">
                        <a:effectLst/>
                        <a:latin typeface="Calibri"/>
                      </a:endParaRPr>
                    </a:p>
                  </a:txBody>
                  <a:tcPr marL="38045" marR="38045" marT="0" marB="0" anchor="b">
                    <a:lnL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41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es-E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45" marR="38045" marT="0" marB="0" anchor="b">
                    <a:lnL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Ausencia de conexión entre los territorios</a:t>
                      </a:r>
                      <a:endParaRPr lang="es-E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45" marR="38045" marT="0" marB="0" anchor="b">
                    <a:lnL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900">
                        <a:effectLst/>
                        <a:latin typeface="Calibri"/>
                      </a:endParaRPr>
                    </a:p>
                  </a:txBody>
                  <a:tcPr marL="38045" marR="38045" marT="0" marB="0" anchor="b">
                    <a:lnL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900">
                        <a:effectLst/>
                        <a:latin typeface="Calibri"/>
                      </a:endParaRPr>
                    </a:p>
                  </a:txBody>
                  <a:tcPr marL="38045" marR="38045" marT="0" marB="0" anchor="b">
                    <a:lnL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900">
                        <a:effectLst/>
                        <a:latin typeface="Calibri"/>
                      </a:endParaRPr>
                    </a:p>
                  </a:txBody>
                  <a:tcPr marL="38045" marR="38045" marT="0" marB="0" anchor="b">
                    <a:lnL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430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es-E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45" marR="38045" marT="0" marB="0" anchor="b">
                    <a:lnL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Gestión integrada de operaciones de recogida y transporte de biomasa y los residuos producidos</a:t>
                      </a:r>
                      <a:endParaRPr lang="es-E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45" marR="38045" marT="0" marB="0" anchor="b">
                    <a:lnL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900">
                        <a:effectLst/>
                        <a:latin typeface="Calibri"/>
                      </a:endParaRPr>
                    </a:p>
                  </a:txBody>
                  <a:tcPr marL="38045" marR="38045" marT="0" marB="0" anchor="b">
                    <a:lnL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900">
                        <a:effectLst/>
                        <a:latin typeface="Calibri"/>
                      </a:endParaRPr>
                    </a:p>
                  </a:txBody>
                  <a:tcPr marL="38045" marR="38045" marT="0" marB="0" anchor="b">
                    <a:lnL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900" dirty="0">
                        <a:effectLst/>
                        <a:latin typeface="Calibri"/>
                      </a:endParaRPr>
                    </a:p>
                  </a:txBody>
                  <a:tcPr marL="38045" marR="38045" marT="0" marB="0" anchor="b">
                    <a:lnL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3545405"/>
      </p:ext>
    </p:extLst>
  </p:cSld>
  <p:clrMapOvr>
    <a:masterClrMapping/>
  </p:clrMapOvr>
  <p:transition spd="med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233363" y="2160588"/>
            <a:ext cx="2449512" cy="609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ED4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altLang="es-ES_tradnl" sz="2200" b="1" dirty="0">
                <a:solidFill>
                  <a:srgbClr val="3B7555"/>
                </a:solidFill>
                <a:latin typeface="Arial" charset="0"/>
              </a:rPr>
              <a:t>2</a:t>
            </a:r>
            <a:r>
              <a:rPr lang="es-ES" altLang="es-ES_tradnl" sz="2200" b="1" dirty="0" smtClean="0">
                <a:solidFill>
                  <a:srgbClr val="3B7555"/>
                </a:solidFill>
                <a:latin typeface="Arial" charset="0"/>
              </a:rPr>
              <a:t>. Mesas de trabajo</a:t>
            </a:r>
            <a:endParaRPr lang="es-ES_tradnl" altLang="es-ES_tradnl" sz="2400" b="1" dirty="0">
              <a:solidFill>
                <a:srgbClr val="3B7555"/>
              </a:solidFill>
              <a:latin typeface="Arial" charset="0"/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9300348"/>
              </p:ext>
            </p:extLst>
          </p:nvPr>
        </p:nvGraphicFramePr>
        <p:xfrm>
          <a:off x="2051720" y="1412776"/>
          <a:ext cx="6552727" cy="4186838"/>
        </p:xfrm>
        <a:graphic>
          <a:graphicData uri="http://schemas.openxmlformats.org/drawingml/2006/table">
            <a:tbl>
              <a:tblPr firstRow="1" firstCol="1" bandRow="1"/>
              <a:tblGrid>
                <a:gridCol w="720080"/>
                <a:gridCol w="2103193"/>
                <a:gridCol w="921143"/>
                <a:gridCol w="936104"/>
                <a:gridCol w="1872207"/>
              </a:tblGrid>
              <a:tr h="2331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b="1" dirty="0">
                          <a:solidFill>
                            <a:srgbClr val="F3F3F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Demanda</a:t>
                      </a:r>
                      <a:endParaRPr lang="es-E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45" marR="3804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A5A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900">
                        <a:effectLst/>
                        <a:latin typeface="Calibri"/>
                      </a:endParaRPr>
                    </a:p>
                  </a:txBody>
                  <a:tcPr marL="38045" marR="3804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900">
                        <a:effectLst/>
                        <a:latin typeface="Calibri"/>
                      </a:endParaRPr>
                    </a:p>
                  </a:txBody>
                  <a:tcPr marL="38045" marR="3804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900">
                        <a:effectLst/>
                        <a:latin typeface="Calibri"/>
                      </a:endParaRPr>
                    </a:p>
                  </a:txBody>
                  <a:tcPr marL="38045" marR="3804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900">
                        <a:effectLst/>
                        <a:latin typeface="Calibri"/>
                      </a:endParaRPr>
                    </a:p>
                  </a:txBody>
                  <a:tcPr marL="38045" marR="3804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49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b="1">
                          <a:solidFill>
                            <a:srgbClr val="F3F3F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Grupo</a:t>
                      </a:r>
                      <a:endParaRPr lang="es-E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45" marR="38045" marT="0" marB="0" anchor="b">
                    <a:lnL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A5A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b="1">
                          <a:solidFill>
                            <a:srgbClr val="F3F3F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Retos</a:t>
                      </a:r>
                      <a:endParaRPr lang="es-E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45" marR="38045" marT="0" marB="0" anchor="b">
                    <a:lnL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A5A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b="1">
                          <a:solidFill>
                            <a:srgbClr val="F3F3F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Priorización Personal</a:t>
                      </a:r>
                      <a:endParaRPr lang="es-E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45" marR="38045" marT="0" marB="0" anchor="b">
                    <a:lnL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A5A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b="1">
                          <a:solidFill>
                            <a:srgbClr val="F3F3F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Priorización Grupo</a:t>
                      </a:r>
                      <a:endParaRPr lang="es-E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45" marR="38045" marT="0" marB="0" anchor="b">
                    <a:lnL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A5A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b="1" dirty="0">
                          <a:solidFill>
                            <a:srgbClr val="F3F3F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Propuesta de Solución</a:t>
                      </a:r>
                      <a:endParaRPr lang="es-E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45" marR="38045" marT="0" marB="0" anchor="b">
                    <a:lnL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A5AF"/>
                    </a:solidFill>
                  </a:tcPr>
                </a:tc>
              </a:tr>
              <a:tr h="33001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s-E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45" marR="38045" marT="0" marB="0" anchor="b">
                    <a:lnL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Falta de enfoques transversales sobre los planes económicos, sociales y medioambientales</a:t>
                      </a:r>
                      <a:endParaRPr lang="es-E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45" marR="38045" marT="0" marB="0" anchor="b">
                    <a:lnL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900">
                        <a:effectLst/>
                        <a:latin typeface="Calibri"/>
                      </a:endParaRPr>
                    </a:p>
                  </a:txBody>
                  <a:tcPr marL="38045" marR="38045" marT="0" marB="0" anchor="b">
                    <a:lnL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900">
                        <a:effectLst/>
                        <a:latin typeface="Calibri"/>
                      </a:endParaRPr>
                    </a:p>
                  </a:txBody>
                  <a:tcPr marL="38045" marR="38045" marT="0" marB="0" anchor="b">
                    <a:lnL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900">
                        <a:effectLst/>
                        <a:latin typeface="Calibri"/>
                      </a:endParaRPr>
                    </a:p>
                  </a:txBody>
                  <a:tcPr marL="38045" marR="38045" marT="0" marB="0" anchor="b">
                    <a:lnL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15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es-E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45" marR="38045" marT="0" marB="0" anchor="b">
                    <a:lnL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Aceptación social de la explotación forestal y de la biomasa</a:t>
                      </a:r>
                      <a:endParaRPr lang="es-E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45" marR="38045" marT="0" marB="0" anchor="b">
                    <a:lnL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900">
                        <a:effectLst/>
                        <a:latin typeface="Calibri"/>
                      </a:endParaRPr>
                    </a:p>
                  </a:txBody>
                  <a:tcPr marL="38045" marR="38045" marT="0" marB="0" anchor="b">
                    <a:lnL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900">
                        <a:effectLst/>
                        <a:latin typeface="Calibri"/>
                      </a:endParaRPr>
                    </a:p>
                  </a:txBody>
                  <a:tcPr marL="38045" marR="38045" marT="0" marB="0" anchor="b">
                    <a:lnL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900">
                        <a:effectLst/>
                        <a:latin typeface="Calibri"/>
                      </a:endParaRPr>
                    </a:p>
                  </a:txBody>
                  <a:tcPr marL="38045" marR="38045" marT="0" marB="0" anchor="b">
                    <a:lnL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501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es-E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45" marR="38045" marT="0" marB="0" anchor="b">
                    <a:lnL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Monitoraje estadístico de la biomasa agrícola (desconocimiento de producción y consumo de la biomasa del sector agrario)</a:t>
                      </a:r>
                      <a:endParaRPr lang="es-E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45" marR="38045" marT="0" marB="0" anchor="b">
                    <a:lnL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900">
                        <a:effectLst/>
                        <a:latin typeface="Calibri"/>
                      </a:endParaRPr>
                    </a:p>
                  </a:txBody>
                  <a:tcPr marL="38045" marR="38045" marT="0" marB="0" anchor="b">
                    <a:lnL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900">
                        <a:effectLst/>
                        <a:latin typeface="Calibri"/>
                      </a:endParaRPr>
                    </a:p>
                  </a:txBody>
                  <a:tcPr marL="38045" marR="38045" marT="0" marB="0" anchor="b">
                    <a:lnL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900">
                        <a:effectLst/>
                        <a:latin typeface="Calibri"/>
                      </a:endParaRPr>
                    </a:p>
                  </a:txBody>
                  <a:tcPr marL="38045" marR="38045" marT="0" marB="0" anchor="b">
                    <a:lnL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15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es-E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45" marR="38045" marT="0" marB="0" anchor="b">
                    <a:lnL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Dificultad para organizar a actores clave del sector</a:t>
                      </a:r>
                      <a:endParaRPr lang="es-E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45" marR="38045" marT="0" marB="0" anchor="b">
                    <a:lnL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900">
                        <a:effectLst/>
                        <a:latin typeface="Calibri"/>
                      </a:endParaRPr>
                    </a:p>
                  </a:txBody>
                  <a:tcPr marL="38045" marR="38045" marT="0" marB="0" anchor="b">
                    <a:lnL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900">
                        <a:effectLst/>
                        <a:latin typeface="Calibri"/>
                      </a:endParaRPr>
                    </a:p>
                  </a:txBody>
                  <a:tcPr marL="38045" marR="38045" marT="0" marB="0" anchor="b">
                    <a:lnL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900">
                        <a:effectLst/>
                        <a:latin typeface="Calibri"/>
                      </a:endParaRPr>
                    </a:p>
                  </a:txBody>
                  <a:tcPr marL="38045" marR="38045" marT="0" marB="0" anchor="b">
                    <a:lnL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01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es-E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45" marR="38045" marT="0" marB="0" anchor="b">
                    <a:lnL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Falta de un enfoque integral y cuantificable entre oferta y demanda</a:t>
                      </a:r>
                      <a:endParaRPr lang="es-E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45" marR="38045" marT="0" marB="0" anchor="b">
                    <a:lnL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900">
                        <a:effectLst/>
                        <a:latin typeface="Calibri"/>
                      </a:endParaRPr>
                    </a:p>
                  </a:txBody>
                  <a:tcPr marL="38045" marR="38045" marT="0" marB="0" anchor="b">
                    <a:lnL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900">
                        <a:effectLst/>
                        <a:latin typeface="Calibri"/>
                      </a:endParaRPr>
                    </a:p>
                  </a:txBody>
                  <a:tcPr marL="38045" marR="38045" marT="0" marB="0" anchor="b">
                    <a:lnL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900">
                        <a:effectLst/>
                        <a:latin typeface="Calibri"/>
                      </a:endParaRPr>
                    </a:p>
                  </a:txBody>
                  <a:tcPr marL="38045" marR="38045" marT="0" marB="0" anchor="b">
                    <a:lnL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01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</a:t>
                      </a:r>
                      <a:endParaRPr lang="es-E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45" marR="38045" marT="0" marB="0" anchor="b">
                    <a:lnL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Promoción del aprovechamiento económico de la biomasa local por agentes públicos y privados</a:t>
                      </a:r>
                      <a:endParaRPr lang="es-E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45" marR="38045" marT="0" marB="0" anchor="b">
                    <a:lnL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900">
                        <a:effectLst/>
                        <a:latin typeface="Calibri"/>
                      </a:endParaRPr>
                    </a:p>
                  </a:txBody>
                  <a:tcPr marL="38045" marR="38045" marT="0" marB="0" anchor="b">
                    <a:lnL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900">
                        <a:effectLst/>
                        <a:latin typeface="Calibri"/>
                      </a:endParaRPr>
                    </a:p>
                  </a:txBody>
                  <a:tcPr marL="38045" marR="38045" marT="0" marB="0" anchor="b">
                    <a:lnL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900">
                        <a:effectLst/>
                        <a:latin typeface="Calibri"/>
                      </a:endParaRPr>
                    </a:p>
                  </a:txBody>
                  <a:tcPr marL="38045" marR="38045" marT="0" marB="0" anchor="b">
                    <a:lnL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01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</a:t>
                      </a:r>
                      <a:endParaRPr lang="es-E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45" marR="38045" marT="0" marB="0" anchor="b">
                    <a:lnL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Generar un modelo de circuito corto en el mercado de la biomasa (aprovechar recursos biomásicos locales)</a:t>
                      </a:r>
                      <a:endParaRPr lang="es-E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45" marR="38045" marT="0" marB="0" anchor="b">
                    <a:lnL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900">
                        <a:effectLst/>
                        <a:latin typeface="Calibri"/>
                      </a:endParaRPr>
                    </a:p>
                  </a:txBody>
                  <a:tcPr marL="38045" marR="38045" marT="0" marB="0" anchor="b">
                    <a:lnL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900">
                        <a:effectLst/>
                        <a:latin typeface="Calibri"/>
                      </a:endParaRPr>
                    </a:p>
                  </a:txBody>
                  <a:tcPr marL="38045" marR="38045" marT="0" marB="0" anchor="b">
                    <a:lnL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900">
                        <a:effectLst/>
                        <a:latin typeface="Calibri"/>
                      </a:endParaRPr>
                    </a:p>
                  </a:txBody>
                  <a:tcPr marL="38045" marR="38045" marT="0" marB="0" anchor="b">
                    <a:lnL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01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</a:t>
                      </a:r>
                      <a:endParaRPr lang="es-E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45" marR="38045" marT="0" marB="0" anchor="b">
                    <a:lnL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Competencia con el gas natural en instalaciones de grandes consumos (tuberías financiadas)</a:t>
                      </a:r>
                      <a:endParaRPr lang="es-E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45" marR="38045" marT="0" marB="0" anchor="b">
                    <a:lnL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900">
                        <a:effectLst/>
                        <a:latin typeface="Calibri"/>
                      </a:endParaRPr>
                    </a:p>
                  </a:txBody>
                  <a:tcPr marL="38045" marR="38045" marT="0" marB="0" anchor="b">
                    <a:lnL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900">
                        <a:effectLst/>
                        <a:latin typeface="Calibri"/>
                      </a:endParaRPr>
                    </a:p>
                  </a:txBody>
                  <a:tcPr marL="38045" marR="38045" marT="0" marB="0" anchor="b">
                    <a:lnL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900" dirty="0">
                        <a:effectLst/>
                        <a:latin typeface="Calibri"/>
                      </a:endParaRPr>
                    </a:p>
                  </a:txBody>
                  <a:tcPr marL="38045" marR="38045" marT="0" marB="0" anchor="b">
                    <a:lnL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34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4080613"/>
      </p:ext>
    </p:extLst>
  </p:cSld>
  <p:clrMapOvr>
    <a:masterClrMapping/>
  </p:clrMapOvr>
  <p:transition spd="med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1" name="Rectangle 3"/>
          <p:cNvSpPr>
            <a:spLocks noChangeArrowheads="1"/>
          </p:cNvSpPr>
          <p:nvPr/>
        </p:nvSpPr>
        <p:spPr bwMode="auto">
          <a:xfrm>
            <a:off x="233363" y="2160588"/>
            <a:ext cx="2449512" cy="304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ED4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altLang="es-ES_tradnl" sz="2200" b="1" dirty="0">
                <a:solidFill>
                  <a:srgbClr val="3B7555"/>
                </a:solidFill>
                <a:latin typeface="Arial" charset="0"/>
              </a:rPr>
              <a:t>3</a:t>
            </a:r>
            <a:r>
              <a:rPr lang="es-ES" altLang="es-ES_tradnl" sz="2200" b="1" dirty="0" smtClean="0">
                <a:solidFill>
                  <a:srgbClr val="3B7555"/>
                </a:solidFill>
                <a:latin typeface="Arial" charset="0"/>
              </a:rPr>
              <a:t>. Trabajo online </a:t>
            </a:r>
            <a:endParaRPr lang="es-ES_tradnl" altLang="es-ES_tradnl" sz="2400" b="1" dirty="0">
              <a:solidFill>
                <a:srgbClr val="3B7555"/>
              </a:solidFill>
              <a:latin typeface="Arial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2728590" y="1268759"/>
            <a:ext cx="601987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s-ES_tradnl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Procesado información primer taller 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s-ES_tradnl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Creación de grupos de correos por mesa de trabajo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s-ES_tradnl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Envío resultados del primer taller</a:t>
            </a:r>
            <a:br>
              <a:rPr lang="es-ES_tradnl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_tradnl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-Priorización de retos a nivel regional</a:t>
            </a:r>
            <a:br>
              <a:rPr lang="es-ES_tradnl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_tradnl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Priorización de retos en el marco </a:t>
            </a:r>
            <a:r>
              <a:rPr lang="es-E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SUDOE</a:t>
            </a: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-Identificación de soluciones a cada reto y ejemplos de las mejores prácticas existentes en la </a:t>
            </a:r>
            <a:r>
              <a:rPr lang="es-E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plataforma.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s-ES_tradnl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Nuevas aportaciones de </a:t>
            </a:r>
            <a:r>
              <a:rPr lang="es-ES_tradnl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expertos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s-ES_tradnl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Preparación de Mesas de trabajo para segundo encuentro en Navarra 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endParaRPr lang="es-ES_tradnl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endParaRPr lang="es-ES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_tradnl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ES_tradnl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67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_tradnl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endParaRPr lang="es-E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0157665"/>
      </p:ext>
    </p:extLst>
  </p:cSld>
  <p:clrMapOvr>
    <a:masterClrMapping/>
  </p:clrMapOvr>
  <p:transition spd="med">
    <p:cover/>
  </p:transition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esentación en blanco">
  <a:themeElements>
    <a:clrScheme name="Presentación en blanc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ción en blanco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altLang="es-ES_tradnl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altLang="es-ES_tradnl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Presentación 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370</Words>
  <Application>Microsoft Office PowerPoint</Application>
  <PresentationFormat>Presentación en pantalla (4:3)</PresentationFormat>
  <Paragraphs>88</Paragraphs>
  <Slides>5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5</vt:i4>
      </vt:variant>
    </vt:vector>
  </HeadingPairs>
  <TitlesOfParts>
    <vt:vector size="7" baseType="lpstr">
      <vt:lpstr>Tema de Office</vt:lpstr>
      <vt:lpstr>Presentación en blanco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Crespo Del Rio, Sergio (NASUVINSA)</dc:creator>
  <cp:lastModifiedBy>Crespo Del Rio, Sergio (NASUVINSA)</cp:lastModifiedBy>
  <cp:revision>1</cp:revision>
  <dcterms:created xsi:type="dcterms:W3CDTF">2019-05-21T09:25:35Z</dcterms:created>
  <dcterms:modified xsi:type="dcterms:W3CDTF">2019-05-21T09:26:32Z</dcterms:modified>
</cp:coreProperties>
</file>